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sldIdLst>
    <p:sldId id="256" r:id="rId2"/>
    <p:sldId id="393" r:id="rId3"/>
    <p:sldId id="341" r:id="rId4"/>
    <p:sldId id="383" r:id="rId5"/>
    <p:sldId id="384" r:id="rId6"/>
    <p:sldId id="343" r:id="rId7"/>
    <p:sldId id="261" r:id="rId8"/>
    <p:sldId id="348" r:id="rId9"/>
    <p:sldId id="347" r:id="rId10"/>
    <p:sldId id="352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54" r:id="rId20"/>
    <p:sldId id="375" r:id="rId21"/>
    <p:sldId id="376" r:id="rId22"/>
    <p:sldId id="377" r:id="rId23"/>
    <p:sldId id="378" r:id="rId24"/>
    <p:sldId id="380" r:id="rId25"/>
    <p:sldId id="381" r:id="rId26"/>
    <p:sldId id="385" r:id="rId27"/>
    <p:sldId id="386" r:id="rId28"/>
    <p:sldId id="392" r:id="rId29"/>
    <p:sldId id="395" r:id="rId30"/>
    <p:sldId id="396" r:id="rId31"/>
    <p:sldId id="39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10101"/>
    <a:srgbClr val="010138"/>
    <a:srgbClr val="FF9100"/>
    <a:srgbClr val="A325BE"/>
    <a:srgbClr val="FFD579"/>
    <a:srgbClr val="2E3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92"/>
    <p:restoredTop sz="83810"/>
  </p:normalViewPr>
  <p:slideViewPr>
    <p:cSldViewPr snapToGrid="0" snapToObjects="1">
      <p:cViewPr varScale="1">
        <p:scale>
          <a:sx n="102" d="100"/>
          <a:sy n="102" d="100"/>
        </p:scale>
        <p:origin x="1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9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3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54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15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2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3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8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9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9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27:</a:t>
            </a:r>
            <a:br>
              <a:rPr lang="en-US" dirty="0"/>
            </a:br>
            <a:r>
              <a:rPr lang="en-US" sz="4400" dirty="0"/>
              <a:t>the graphics module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84602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91C5-776E-154F-8E94-7FE97CF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A9BB-5841-9845-B926-9DA2F4527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If these are the basic components of </a:t>
            </a:r>
            <a:r>
              <a:rPr lang="en-US" b="1" dirty="0"/>
              <a:t>every game</a:t>
            </a:r>
            <a:r>
              <a:rPr lang="en-US" dirty="0"/>
              <a:t>,           it’s probably the case that </a:t>
            </a:r>
            <a:r>
              <a:rPr lang="en-US" b="1" dirty="0"/>
              <a:t>someone else</a:t>
            </a:r>
            <a:r>
              <a:rPr lang="en-US" dirty="0"/>
              <a:t>                          has had to</a:t>
            </a:r>
            <a:r>
              <a:rPr lang="en-US" b="1" dirty="0"/>
              <a:t> build them before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6530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D792-4951-7B4E-83F5-2161618A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module*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BDDDD-328A-F64D-A31D-C74FB334C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kinds of objects:</a:t>
            </a:r>
          </a:p>
          <a:p>
            <a:pPr lvl="1"/>
            <a:r>
              <a:rPr lang="en-US" dirty="0"/>
              <a:t>stuff you draw (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objects)</a:t>
            </a:r>
          </a:p>
          <a:p>
            <a:pPr lvl="1"/>
            <a:r>
              <a:rPr lang="en-US" dirty="0"/>
              <a:t>stuff you draw on (</a:t>
            </a:r>
            <a:r>
              <a:rPr lang="en-US" b="1" dirty="0" err="1">
                <a:latin typeface="Courier" pitchFamily="2" charset="0"/>
              </a:rPr>
              <a:t>GraphWin</a:t>
            </a:r>
            <a:r>
              <a:rPr lang="en-US" dirty="0"/>
              <a:t> objects)</a:t>
            </a:r>
          </a:p>
          <a:p>
            <a:endParaRPr lang="en-US" dirty="0"/>
          </a:p>
          <a:p>
            <a:r>
              <a:rPr lang="en-US" dirty="0"/>
              <a:t>Basic formula for drawing graphics:</a:t>
            </a:r>
          </a:p>
          <a:p>
            <a:pPr lvl="1"/>
            <a:r>
              <a:rPr lang="en-US" dirty="0"/>
              <a:t>open a graphic window (a </a:t>
            </a:r>
            <a:r>
              <a:rPr lang="en-US" b="1" dirty="0" err="1">
                <a:latin typeface="Courier" pitchFamily="2" charset="0"/>
              </a:rPr>
              <a:t>GraphWin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construct some </a:t>
            </a:r>
            <a:r>
              <a:rPr lang="en-US" b="1" dirty="0">
                <a:latin typeface="Courier" pitchFamily="2" charset="0"/>
              </a:rPr>
              <a:t>Point</a:t>
            </a:r>
            <a:r>
              <a:rPr lang="en-US" dirty="0"/>
              <a:t>, </a:t>
            </a:r>
            <a:r>
              <a:rPr lang="en-US" b="1" dirty="0">
                <a:latin typeface="Courier" pitchFamily="2" charset="0"/>
              </a:rPr>
              <a:t>Line</a:t>
            </a:r>
            <a:r>
              <a:rPr lang="en-US" dirty="0"/>
              <a:t>, </a:t>
            </a:r>
            <a:r>
              <a:rPr lang="en-US" b="1" dirty="0">
                <a:latin typeface="Courier" pitchFamily="2" charset="0"/>
              </a:rPr>
              <a:t>Circle</a:t>
            </a:r>
            <a:r>
              <a:rPr lang="en-US" dirty="0"/>
              <a:t>, </a:t>
            </a:r>
            <a:r>
              <a:rPr lang="en-US" b="1" dirty="0">
                <a:latin typeface="Courier" pitchFamily="2" charset="0"/>
              </a:rPr>
              <a:t>Oval</a:t>
            </a:r>
            <a:r>
              <a:rPr lang="en-US" dirty="0"/>
              <a:t>, </a:t>
            </a:r>
            <a:r>
              <a:rPr lang="en-US" b="1" dirty="0">
                <a:latin typeface="Courier" pitchFamily="2" charset="0"/>
              </a:rPr>
              <a:t>Rectangle</a:t>
            </a:r>
            <a:r>
              <a:rPr lang="en-US" dirty="0"/>
              <a:t>,</a:t>
            </a:r>
            <a:r>
              <a:rPr lang="en-US" b="1" dirty="0">
                <a:latin typeface="Courier" pitchFamily="2" charset="0"/>
              </a:rPr>
              <a:t> Polygon</a:t>
            </a:r>
            <a:r>
              <a:rPr lang="en-US" dirty="0"/>
              <a:t>, and </a:t>
            </a:r>
            <a:r>
              <a:rPr lang="en-US" b="1" dirty="0">
                <a:latin typeface="Courier" pitchFamily="2" charset="0"/>
              </a:rPr>
              <a:t>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objects</a:t>
            </a:r>
          </a:p>
          <a:p>
            <a:pPr lvl="1"/>
            <a:r>
              <a:rPr lang="en-US" dirty="0"/>
              <a:t>draw them to the window</a:t>
            </a:r>
          </a:p>
          <a:p>
            <a:pPr lvl="1"/>
            <a:r>
              <a:rPr lang="en-US" dirty="0"/>
              <a:t>close the window when you’re done</a:t>
            </a:r>
          </a:p>
          <a:p>
            <a:pPr lvl="1"/>
            <a:r>
              <a:rPr lang="en-US" dirty="0"/>
              <a:t>terminate the program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A88409-F708-9541-90E9-3758B7E10376}"/>
              </a:ext>
            </a:extLst>
          </p:cNvPr>
          <p:cNvSpPr/>
          <p:nvPr/>
        </p:nvSpPr>
        <p:spPr>
          <a:xfrm>
            <a:off x="3260034" y="6136000"/>
            <a:ext cx="59634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 written by John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Zelle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to go along with his book “Python Programming: An Introduction to Computer Science” (Franklin, Beedle &amp; Associates)</a:t>
            </a:r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Available from: http://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mcsp.wartburg.edu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zelle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/python/</a:t>
            </a:r>
          </a:p>
        </p:txBody>
      </p:sp>
    </p:spTree>
    <p:extLst>
      <p:ext uri="{BB962C8B-B14F-4D97-AF65-F5344CB8AC3E}">
        <p14:creationId xmlns:p14="http://schemas.microsoft.com/office/powerpoint/2010/main" val="287415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AE67804-76B0-D844-A05F-5E31A4BE61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6"/>
          <a:stretch/>
        </p:blipFill>
        <p:spPr>
          <a:xfrm>
            <a:off x="406037" y="1916482"/>
            <a:ext cx="8331926" cy="39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5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ECC3C5E-4360-E04D-92BD-E8CE61925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376"/>
          <a:stretch/>
        </p:blipFill>
        <p:spPr>
          <a:xfrm>
            <a:off x="406037" y="1916482"/>
            <a:ext cx="8331926" cy="398327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4B0125-9CFC-2B4D-A2CA-A24125C5D246}"/>
              </a:ext>
            </a:extLst>
          </p:cNvPr>
          <p:cNvGrpSpPr/>
          <p:nvPr/>
        </p:nvGrpSpPr>
        <p:grpSpPr>
          <a:xfrm>
            <a:off x="3638793" y="1563452"/>
            <a:ext cx="4492265" cy="1383285"/>
            <a:chOff x="6792267" y="2841674"/>
            <a:chExt cx="4492265" cy="13832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E0BFD6-EB49-7948-917C-A8A97651F576}"/>
                </a:ext>
              </a:extLst>
            </p:cNvPr>
            <p:cNvSpPr txBox="1"/>
            <p:nvPr/>
          </p:nvSpPr>
          <p:spPr>
            <a:xfrm>
              <a:off x="7241438" y="3270852"/>
              <a:ext cx="404309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import the module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(this method means we don’t have to type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“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</a:rPr>
                <a:t>graphics.</a:t>
              </a:r>
              <a:r>
                <a:rPr lang="en-US" sz="1600" dirty="0">
                  <a:solidFill>
                    <a:srgbClr val="003470"/>
                  </a:solidFill>
                </a:rPr>
                <a:t>” in front of every method)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46585E1-5241-FA4D-A24E-C8A321EA01DA}"/>
                </a:ext>
              </a:extLst>
            </p:cNvPr>
            <p:cNvSpPr/>
            <p:nvPr/>
          </p:nvSpPr>
          <p:spPr>
            <a:xfrm rot="8951009">
              <a:off x="6792267" y="2841674"/>
              <a:ext cx="1073740" cy="107893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461793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873C3FD6-0A27-3F4D-B457-102837D15B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5951" t="2376" r="53007" b="89642"/>
          <a:stretch/>
        </p:blipFill>
        <p:spPr>
          <a:xfrm>
            <a:off x="901873" y="1916482"/>
            <a:ext cx="3419605" cy="32567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518517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3BF000B3-21D0-C141-8A21-705CD9693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376"/>
          <a:stretch/>
        </p:blipFill>
        <p:spPr>
          <a:xfrm>
            <a:off x="406037" y="1916482"/>
            <a:ext cx="8331926" cy="3983277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4BA5DC4B-DE63-3E4F-B8D6-141E210343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10461" t="27447" r="614" b="64747"/>
          <a:stretch/>
        </p:blipFill>
        <p:spPr>
          <a:xfrm>
            <a:off x="1277655" y="2939334"/>
            <a:ext cx="7409145" cy="318471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46A1C6-580F-7548-AD66-911E97D24F6B}"/>
              </a:ext>
            </a:extLst>
          </p:cNvPr>
          <p:cNvGrpSpPr/>
          <p:nvPr/>
        </p:nvGrpSpPr>
        <p:grpSpPr>
          <a:xfrm>
            <a:off x="6504914" y="2849335"/>
            <a:ext cx="1290058" cy="1357070"/>
            <a:chOff x="8998744" y="4370675"/>
            <a:chExt cx="1290058" cy="13570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2CC65D-8DC3-D34B-982B-F6D182E80DD7}"/>
                </a:ext>
              </a:extLst>
            </p:cNvPr>
            <p:cNvSpPr txBox="1"/>
            <p:nvPr/>
          </p:nvSpPr>
          <p:spPr>
            <a:xfrm>
              <a:off x="8998744" y="5266080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width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8A5E0989-BABA-A84A-A1D0-6FA41F6993DC}"/>
                </a:ext>
              </a:extLst>
            </p:cNvPr>
            <p:cNvSpPr/>
            <p:nvPr/>
          </p:nvSpPr>
          <p:spPr>
            <a:xfrm rot="210332" flipV="1">
              <a:off x="9028286" y="4370675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940A58-D96A-6D4F-BAC5-4B1910E3E09E}"/>
              </a:ext>
            </a:extLst>
          </p:cNvPr>
          <p:cNvGrpSpPr/>
          <p:nvPr/>
        </p:nvGrpSpPr>
        <p:grpSpPr>
          <a:xfrm>
            <a:off x="7360086" y="3035491"/>
            <a:ext cx="1273501" cy="1389355"/>
            <a:chOff x="9701516" y="4367109"/>
            <a:chExt cx="1273501" cy="13893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AE8888-8A56-4F47-85E9-2F391D331DC7}"/>
                </a:ext>
              </a:extLst>
            </p:cNvPr>
            <p:cNvSpPr txBox="1"/>
            <p:nvPr/>
          </p:nvSpPr>
          <p:spPr>
            <a:xfrm>
              <a:off x="9950378" y="5294799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height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224C9308-E03E-444A-88B9-F4E3E531E36E}"/>
                </a:ext>
              </a:extLst>
            </p:cNvPr>
            <p:cNvSpPr/>
            <p:nvPr/>
          </p:nvSpPr>
          <p:spPr>
            <a:xfrm rot="20240068" flipV="1">
              <a:off x="9701516" y="4367109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5E87A98-2EC4-E942-865E-ADD9E36D08AE}"/>
              </a:ext>
            </a:extLst>
          </p:cNvPr>
          <p:cNvGrpSpPr/>
          <p:nvPr/>
        </p:nvGrpSpPr>
        <p:grpSpPr>
          <a:xfrm>
            <a:off x="2758864" y="2264178"/>
            <a:ext cx="4022106" cy="1527773"/>
            <a:chOff x="6248513" y="3748196"/>
            <a:chExt cx="4022106" cy="15277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387775-0291-C244-976B-8AFD042A7ECA}"/>
                </a:ext>
              </a:extLst>
            </p:cNvPr>
            <p:cNvSpPr txBox="1"/>
            <p:nvPr/>
          </p:nvSpPr>
          <p:spPr>
            <a:xfrm>
              <a:off x="6710029" y="3748196"/>
              <a:ext cx="3560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build a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r>
                <a:rPr lang="en-US" sz="2400" dirty="0">
                  <a:solidFill>
                    <a:srgbClr val="003470"/>
                  </a:solidFill>
                </a:rPr>
                <a:t> object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95F1175C-DC6E-7C40-AB9B-8B8C0795D2AD}"/>
                </a:ext>
              </a:extLst>
            </p:cNvPr>
            <p:cNvSpPr/>
            <p:nvPr/>
          </p:nvSpPr>
          <p:spPr>
            <a:xfrm rot="12490418" flipV="1">
              <a:off x="6248513" y="3828390"/>
              <a:ext cx="1271438" cy="1447579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706574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9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9E34E9C4-4541-8E44-A927-DBDD0EA78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376"/>
          <a:stretch/>
        </p:blipFill>
        <p:spPr>
          <a:xfrm>
            <a:off x="406037" y="1916482"/>
            <a:ext cx="8331926" cy="3983277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D262AA94-A412-8B4C-B3CA-5DC9B1C756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10461" t="36764" r="614" b="55201"/>
          <a:stretch/>
        </p:blipFill>
        <p:spPr>
          <a:xfrm>
            <a:off x="1277655" y="3319396"/>
            <a:ext cx="7409145" cy="327823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BE84CD-37BE-AA42-A61B-F2517970740B}"/>
              </a:ext>
            </a:extLst>
          </p:cNvPr>
          <p:cNvGrpSpPr/>
          <p:nvPr/>
        </p:nvGrpSpPr>
        <p:grpSpPr>
          <a:xfrm>
            <a:off x="3882109" y="2998328"/>
            <a:ext cx="4199814" cy="1613335"/>
            <a:chOff x="7431392" y="4422713"/>
            <a:chExt cx="4199814" cy="16133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EE7CF3-7155-364B-AD3C-75B6EF1A1028}"/>
                </a:ext>
              </a:extLst>
            </p:cNvPr>
            <p:cNvSpPr txBox="1"/>
            <p:nvPr/>
          </p:nvSpPr>
          <p:spPr>
            <a:xfrm>
              <a:off x="7842989" y="5328162"/>
              <a:ext cx="37882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construct a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</a:rPr>
                <a:t>Circle</a:t>
              </a:r>
              <a:r>
                <a:rPr lang="en-US" sz="2400" dirty="0">
                  <a:solidFill>
                    <a:srgbClr val="003470"/>
                  </a:solidFill>
                </a:rPr>
                <a:t> object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(centered at (50,50) with a radius of 10)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E04F234-7546-BA40-BB3C-8482F59F5239}"/>
                </a:ext>
              </a:extLst>
            </p:cNvPr>
            <p:cNvSpPr/>
            <p:nvPr/>
          </p:nvSpPr>
          <p:spPr>
            <a:xfrm rot="20251409" flipH="1" flipV="1">
              <a:off x="7431392" y="4422713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8734844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527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E841AC2-E528-9B47-8600-B061A145E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376"/>
          <a:stretch/>
        </p:blipFill>
        <p:spPr>
          <a:xfrm>
            <a:off x="406037" y="1916482"/>
            <a:ext cx="8331926" cy="3983277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89120BCB-1310-1E44-A2A1-EE3709B70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10461" t="47202" r="70572" b="45737"/>
          <a:stretch/>
        </p:blipFill>
        <p:spPr>
          <a:xfrm>
            <a:off x="1277655" y="3745282"/>
            <a:ext cx="1580309" cy="288099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0610F6-DB79-6248-8A29-40203B61630A}"/>
              </a:ext>
            </a:extLst>
          </p:cNvPr>
          <p:cNvGrpSpPr/>
          <p:nvPr/>
        </p:nvGrpSpPr>
        <p:grpSpPr>
          <a:xfrm>
            <a:off x="2435253" y="3765898"/>
            <a:ext cx="5948535" cy="1260516"/>
            <a:chOff x="5983718" y="5124656"/>
            <a:chExt cx="5948535" cy="12605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0DBEAC-E2B6-6D4D-B2BC-B22E8907B9B0}"/>
                </a:ext>
              </a:extLst>
            </p:cNvPr>
            <p:cNvSpPr txBox="1"/>
            <p:nvPr/>
          </p:nvSpPr>
          <p:spPr>
            <a:xfrm>
              <a:off x="6961020" y="5318289"/>
              <a:ext cx="4971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draw the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</a:rPr>
                <a:t>Circle</a:t>
              </a:r>
              <a:r>
                <a:rPr lang="en-US" sz="2400" dirty="0">
                  <a:solidFill>
                    <a:srgbClr val="003470"/>
                  </a:solidFill>
                </a:rPr>
                <a:t> to the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endParaRPr lang="en-US" sz="14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E3ACAA8-04AC-7349-B833-7418829A4380}"/>
                </a:ext>
              </a:extLst>
            </p:cNvPr>
            <p:cNvSpPr/>
            <p:nvPr/>
          </p:nvSpPr>
          <p:spPr>
            <a:xfrm rot="16596132" flipV="1">
              <a:off x="5986769" y="5121605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893114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627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ECE3D1A7-A2F0-614D-BD0E-23D025A9B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376"/>
          <a:stretch/>
        </p:blipFill>
        <p:spPr>
          <a:xfrm>
            <a:off x="406037" y="1916482"/>
            <a:ext cx="8331926" cy="3983277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6B6F61D5-01B0-9542-ACEF-64BF54556F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10761" t="56775" r="64733" b="37754"/>
          <a:stretch/>
        </p:blipFill>
        <p:spPr>
          <a:xfrm>
            <a:off x="1302707" y="4135818"/>
            <a:ext cx="2041742" cy="22324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D11C01-496D-1C46-82DE-2AAF89024BB1}"/>
              </a:ext>
            </a:extLst>
          </p:cNvPr>
          <p:cNvGrpSpPr/>
          <p:nvPr/>
        </p:nvGrpSpPr>
        <p:grpSpPr>
          <a:xfrm>
            <a:off x="2953791" y="3699442"/>
            <a:ext cx="4604748" cy="1282048"/>
            <a:chOff x="5939381" y="4978407"/>
            <a:chExt cx="4604748" cy="12820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5FF3BA-E0CB-BA4D-B9A6-8D7C3F98DBFC}"/>
                </a:ext>
              </a:extLst>
            </p:cNvPr>
            <p:cNvSpPr txBox="1"/>
            <p:nvPr/>
          </p:nvSpPr>
          <p:spPr>
            <a:xfrm>
              <a:off x="6573170" y="5552569"/>
              <a:ext cx="3970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wait for the user to click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(so we can actually look at what we drew)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E421408C-D9E7-254F-810A-5EB4F9B9FA70}"/>
                </a:ext>
              </a:extLst>
            </p:cNvPr>
            <p:cNvSpPr/>
            <p:nvPr/>
          </p:nvSpPr>
          <p:spPr>
            <a:xfrm rot="19800000" flipH="1" flipV="1">
              <a:off x="5939381" y="4978407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82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49C3C718-CA90-CD49-8607-59C6F0874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376"/>
          <a:stretch/>
        </p:blipFill>
        <p:spPr>
          <a:xfrm>
            <a:off x="406037" y="1916482"/>
            <a:ext cx="8331926" cy="3983277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719404F-0620-6B47-A153-C30B4A47D0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10761" t="65010" r="64733" b="26439"/>
          <a:stretch/>
        </p:blipFill>
        <p:spPr>
          <a:xfrm>
            <a:off x="1302707" y="4471792"/>
            <a:ext cx="2041742" cy="348930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EFB345-40AD-324A-9114-2BB8D41349ED}"/>
              </a:ext>
            </a:extLst>
          </p:cNvPr>
          <p:cNvGrpSpPr/>
          <p:nvPr/>
        </p:nvGrpSpPr>
        <p:grpSpPr>
          <a:xfrm>
            <a:off x="2517990" y="4434299"/>
            <a:ext cx="3925532" cy="1260516"/>
            <a:chOff x="5876592" y="5127550"/>
            <a:chExt cx="3925532" cy="12605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903429-646A-4443-A770-71C08ADA7E18}"/>
                </a:ext>
              </a:extLst>
            </p:cNvPr>
            <p:cNvSpPr txBox="1"/>
            <p:nvPr/>
          </p:nvSpPr>
          <p:spPr>
            <a:xfrm>
              <a:off x="6825027" y="5472521"/>
              <a:ext cx="29770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close the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endParaRPr lang="en-US" sz="24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FE738E41-D5E0-D34A-A18E-861A93DBF6B1}"/>
                </a:ext>
              </a:extLst>
            </p:cNvPr>
            <p:cNvSpPr/>
            <p:nvPr/>
          </p:nvSpPr>
          <p:spPr>
            <a:xfrm rot="5689090" flipH="1">
              <a:off x="5879643" y="5124499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69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FA9D161-052D-414A-B64C-BFA826E566C9}"/>
              </a:ext>
            </a:extLst>
          </p:cNvPr>
          <p:cNvSpPr/>
          <p:nvPr/>
        </p:nvSpPr>
        <p:spPr>
          <a:xfrm>
            <a:off x="313143" y="5677366"/>
            <a:ext cx="8478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https://</a:t>
            </a:r>
            <a:r>
              <a:rPr lang="en-US" sz="3200" dirty="0" err="1"/>
              <a:t>repl.it</a:t>
            </a:r>
            <a:r>
              <a:rPr lang="en-US" sz="3200" dirty="0"/>
              <a:t>/@</a:t>
            </a:r>
            <a:r>
              <a:rPr lang="en-US" sz="3200" dirty="0" err="1"/>
              <a:t>JordanCrouser</a:t>
            </a:r>
            <a:r>
              <a:rPr lang="en-US" sz="3200" dirty="0"/>
              <a:t>/graphics-demo</a:t>
            </a:r>
          </a:p>
        </p:txBody>
      </p:sp>
    </p:spTree>
    <p:extLst>
      <p:ext uri="{BB962C8B-B14F-4D97-AF65-F5344CB8AC3E}">
        <p14:creationId xmlns:p14="http://schemas.microsoft.com/office/powerpoint/2010/main" val="361878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2D95-580A-B843-AE20-30CC1D2A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55444-C2BF-8043-951C-CC87776F6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reminder: Tuesday is Otelia Cromwell Day!</a:t>
            </a:r>
          </a:p>
          <a:p>
            <a:r>
              <a:rPr lang="en-US" dirty="0"/>
              <a:t>Tuesday afternoon study groups have been rescheduled (check your group discord channel for details)</a:t>
            </a:r>
          </a:p>
          <a:p>
            <a:r>
              <a:rPr lang="en-US" dirty="0"/>
              <a:t>Jordan’s office hours this week are rescheduled to: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/>
              <a:t>Wednesday 2 - 3:30pm</a:t>
            </a:r>
          </a:p>
        </p:txBody>
      </p:sp>
    </p:spTree>
    <p:extLst>
      <p:ext uri="{BB962C8B-B14F-4D97-AF65-F5344CB8AC3E}">
        <p14:creationId xmlns:p14="http://schemas.microsoft.com/office/powerpoint/2010/main" val="360085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9574"/>
          <a:stretch/>
        </p:blipFill>
        <p:spPr>
          <a:xfrm>
            <a:off x="457200" y="895738"/>
            <a:ext cx="8229600" cy="55812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</p:spTree>
    <p:extLst>
      <p:ext uri="{BB962C8B-B14F-4D97-AF65-F5344CB8AC3E}">
        <p14:creationId xmlns:p14="http://schemas.microsoft.com/office/powerpoint/2010/main" val="2309089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533"/>
          <a:stretch/>
        </p:blipFill>
        <p:spPr>
          <a:xfrm>
            <a:off x="457200" y="6139542"/>
            <a:ext cx="8229600" cy="3374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40BAF8-5EB0-334F-84A3-DF62EAE4A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" t="10179" r="10544" b="11212"/>
          <a:stretch/>
        </p:blipFill>
        <p:spPr>
          <a:xfrm>
            <a:off x="1063690" y="1194316"/>
            <a:ext cx="6755363" cy="485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63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83"/>
          <a:stretch/>
        </p:blipFill>
        <p:spPr>
          <a:xfrm>
            <a:off x="457200" y="970384"/>
            <a:ext cx="8229600" cy="550661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</p:spTree>
    <p:extLst>
      <p:ext uri="{BB962C8B-B14F-4D97-AF65-F5344CB8AC3E}">
        <p14:creationId xmlns:p14="http://schemas.microsoft.com/office/powerpoint/2010/main" val="230255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79"/>
          <a:stretch/>
        </p:blipFill>
        <p:spPr>
          <a:xfrm>
            <a:off x="457200" y="933060"/>
            <a:ext cx="8229600" cy="55439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EB3F61-5866-314E-841F-682EABD28ABE}"/>
              </a:ext>
            </a:extLst>
          </p:cNvPr>
          <p:cNvSpPr/>
          <p:nvPr/>
        </p:nvSpPr>
        <p:spPr>
          <a:xfrm>
            <a:off x="821094" y="2369976"/>
            <a:ext cx="7576457" cy="2631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199DEC4-A241-0643-8B2D-DB1378933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07" b="23054"/>
          <a:stretch/>
        </p:blipFill>
        <p:spPr>
          <a:xfrm>
            <a:off x="457200" y="3284377"/>
            <a:ext cx="8229600" cy="27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an object with color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B00887-F830-4941-8B24-F922586C9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09"/>
          <a:stretch/>
        </p:blipFill>
        <p:spPr>
          <a:xfrm>
            <a:off x="457200" y="2127380"/>
            <a:ext cx="8345711" cy="43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59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want a more specific color?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EA1A28-C675-6149-8883-F6AC1DD81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75"/>
          <a:stretch/>
        </p:blipFill>
        <p:spPr>
          <a:xfrm>
            <a:off x="471711" y="2313992"/>
            <a:ext cx="8331199" cy="41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86697F2-5908-0942-907C-88A5B760D210}"/>
              </a:ext>
            </a:extLst>
          </p:cNvPr>
          <p:cNvGrpSpPr/>
          <p:nvPr/>
        </p:nvGrpSpPr>
        <p:grpSpPr>
          <a:xfrm>
            <a:off x="2743199" y="2802833"/>
            <a:ext cx="3527572" cy="1934938"/>
            <a:chOff x="2743199" y="2802833"/>
            <a:chExt cx="3527572" cy="193493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07470E-1F5C-B441-8C98-FAB18454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743199" y="3844510"/>
              <a:ext cx="35275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A36D9-7529-974B-B939-5C982DAF188C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34" y="2802833"/>
              <a:ext cx="0" cy="1934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5ED634-3B30-984E-935A-18D2301D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let’s make a fish!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F4E793-78D9-0448-9DCB-BAE0548275D4}"/>
              </a:ext>
            </a:extLst>
          </p:cNvPr>
          <p:cNvGrpSpPr/>
          <p:nvPr/>
        </p:nvGrpSpPr>
        <p:grpSpPr>
          <a:xfrm>
            <a:off x="1686366" y="3101291"/>
            <a:ext cx="4157845" cy="2238860"/>
            <a:chOff x="1686366" y="3101291"/>
            <a:chExt cx="4157845" cy="22388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CC1B35-2B9D-C94A-8370-F4AD1505A07F}"/>
                </a:ext>
              </a:extLst>
            </p:cNvPr>
            <p:cNvGrpSpPr/>
            <p:nvPr/>
          </p:nvGrpSpPr>
          <p:grpSpPr>
            <a:xfrm>
              <a:off x="1686366" y="3139440"/>
              <a:ext cx="4157845" cy="2200711"/>
              <a:chOff x="1686366" y="3139440"/>
              <a:chExt cx="4157845" cy="2200711"/>
            </a:xfrm>
          </p:grpSpPr>
          <p:sp>
            <p:nvSpPr>
              <p:cNvPr id="8" name="Left Bracket 7">
                <a:extLst>
                  <a:ext uri="{FF2B5EF4-FFF2-40B4-BE49-F238E27FC236}">
                    <a16:creationId xmlns:a16="http://schemas.microsoft.com/office/drawing/2014/main" id="{E1B767DD-DD19-D446-89C5-C282605E69CD}"/>
                  </a:ext>
                </a:extLst>
              </p:cNvPr>
              <p:cNvSpPr/>
              <p:nvPr/>
            </p:nvSpPr>
            <p:spPr>
              <a:xfrm rot="5400000" flipH="1" flipV="1">
                <a:off x="4293078" y="3307166"/>
                <a:ext cx="180162" cy="2922105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FB4167-2664-4340-9283-4D0382365ED1}"/>
                  </a:ext>
                </a:extLst>
              </p:cNvPr>
              <p:cNvSpPr txBox="1"/>
              <p:nvPr/>
            </p:nvSpPr>
            <p:spPr>
              <a:xfrm>
                <a:off x="3988899" y="4878486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80px</a:t>
                </a:r>
              </a:p>
            </p:txBody>
          </p:sp>
          <p:sp>
            <p:nvSpPr>
              <p:cNvPr id="13" name="Left Bracket 12">
                <a:extLst>
                  <a:ext uri="{FF2B5EF4-FFF2-40B4-BE49-F238E27FC236}">
                    <a16:creationId xmlns:a16="http://schemas.microsoft.com/office/drawing/2014/main" id="{575EB9B2-DD69-7D4B-B128-AD81EC982BB3}"/>
                  </a:ext>
                </a:extLst>
              </p:cNvPr>
              <p:cNvSpPr/>
              <p:nvPr/>
            </p:nvSpPr>
            <p:spPr>
              <a:xfrm>
                <a:off x="2609020" y="3139440"/>
                <a:ext cx="134179" cy="1484326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93858-1AA7-294C-8755-3905CD59F4A6}"/>
                  </a:ext>
                </a:extLst>
              </p:cNvPr>
              <p:cNvSpPr txBox="1"/>
              <p:nvPr/>
            </p:nvSpPr>
            <p:spPr>
              <a:xfrm>
                <a:off x="1686366" y="3586604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40px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B11052-01B2-4E46-A977-4D297E6520D8}"/>
                </a:ext>
              </a:extLst>
            </p:cNvPr>
            <p:cNvSpPr/>
            <p:nvPr/>
          </p:nvSpPr>
          <p:spPr>
            <a:xfrm>
              <a:off x="2855017" y="3101291"/>
              <a:ext cx="2969318" cy="1482740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F97DF0-993E-7A4A-B1ED-054ED2FE28A3}"/>
              </a:ext>
            </a:extLst>
          </p:cNvPr>
          <p:cNvGrpSpPr/>
          <p:nvPr/>
        </p:nvGrpSpPr>
        <p:grpSpPr>
          <a:xfrm>
            <a:off x="5417652" y="1999530"/>
            <a:ext cx="1970445" cy="2983332"/>
            <a:chOff x="5417652" y="1999530"/>
            <a:chExt cx="1970445" cy="2983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A86D25-A759-604E-8E2A-20D6DD0AC822}"/>
                </a:ext>
              </a:extLst>
            </p:cNvPr>
            <p:cNvGrpSpPr/>
            <p:nvPr/>
          </p:nvGrpSpPr>
          <p:grpSpPr>
            <a:xfrm>
              <a:off x="5417652" y="1999530"/>
              <a:ext cx="1970445" cy="2983332"/>
              <a:chOff x="5417652" y="1999530"/>
              <a:chExt cx="1970445" cy="2983332"/>
            </a:xfrm>
          </p:grpSpPr>
          <p:sp>
            <p:nvSpPr>
              <p:cNvPr id="6" name="Left Bracket 5">
                <a:extLst>
                  <a:ext uri="{FF2B5EF4-FFF2-40B4-BE49-F238E27FC236}">
                    <a16:creationId xmlns:a16="http://schemas.microsoft.com/office/drawing/2014/main" id="{0AD41E3C-0D79-264C-9A80-BDF200E1EBFD}"/>
                  </a:ext>
                </a:extLst>
              </p:cNvPr>
              <p:cNvSpPr/>
              <p:nvPr/>
            </p:nvSpPr>
            <p:spPr>
              <a:xfrm flipH="1">
                <a:off x="6221895" y="2743199"/>
                <a:ext cx="225204" cy="2239663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E6088-39F8-2446-B656-B1382B88F0A7}"/>
                  </a:ext>
                </a:extLst>
              </p:cNvPr>
              <p:cNvSpPr txBox="1"/>
              <p:nvPr/>
            </p:nvSpPr>
            <p:spPr>
              <a:xfrm>
                <a:off x="6534978" y="3589152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60px</a:t>
                </a:r>
              </a:p>
            </p:txBody>
          </p:sp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1CE51963-11D5-7543-92A6-3F144BBC6DB6}"/>
                  </a:ext>
                </a:extLst>
              </p:cNvPr>
              <p:cNvSpPr/>
              <p:nvPr/>
            </p:nvSpPr>
            <p:spPr>
              <a:xfrm rot="16200000" flipH="1">
                <a:off x="5754130" y="2285752"/>
                <a:ext cx="180164" cy="615400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F84695-05A7-D248-BB5F-6F49E69DCB2B}"/>
                  </a:ext>
                </a:extLst>
              </p:cNvPr>
              <p:cNvSpPr txBox="1"/>
              <p:nvPr/>
            </p:nvSpPr>
            <p:spPr>
              <a:xfrm>
                <a:off x="5417652" y="1999530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20px</a:t>
                </a: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6E88DBD-AE3B-9241-B13A-56CCE701ABC0}"/>
                </a:ext>
              </a:extLst>
            </p:cNvPr>
            <p:cNvSpPr/>
            <p:nvPr/>
          </p:nvSpPr>
          <p:spPr>
            <a:xfrm>
              <a:off x="5469566" y="2698672"/>
              <a:ext cx="732451" cy="2284190"/>
            </a:xfrm>
            <a:prstGeom prst="ellipse">
              <a:avLst/>
            </a:prstGeom>
            <a:solidFill>
              <a:srgbClr val="010101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B57BFD-A4DB-E04A-9957-1173B174A5E1}"/>
              </a:ext>
            </a:extLst>
          </p:cNvPr>
          <p:cNvGrpSpPr/>
          <p:nvPr/>
        </p:nvGrpSpPr>
        <p:grpSpPr>
          <a:xfrm>
            <a:off x="2583604" y="2608579"/>
            <a:ext cx="1436519" cy="1434550"/>
            <a:chOff x="2583604" y="2608579"/>
            <a:chExt cx="1436519" cy="143455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9DF9DC-B616-1D4A-A60C-4F7B402790F7}"/>
                </a:ext>
              </a:extLst>
            </p:cNvPr>
            <p:cNvSpPr/>
            <p:nvPr/>
          </p:nvSpPr>
          <p:spPr>
            <a:xfrm>
              <a:off x="3641516" y="3486942"/>
              <a:ext cx="378607" cy="376088"/>
            </a:xfrm>
            <a:prstGeom prst="ellipse">
              <a:avLst/>
            </a:prstGeom>
            <a:solidFill>
              <a:srgbClr val="010101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AC1E96-80EF-4445-9C26-3B38770420B4}"/>
                </a:ext>
              </a:extLst>
            </p:cNvPr>
            <p:cNvGrpSpPr/>
            <p:nvPr/>
          </p:nvGrpSpPr>
          <p:grpSpPr>
            <a:xfrm>
              <a:off x="2583604" y="2608579"/>
              <a:ext cx="1260516" cy="1434550"/>
              <a:chOff x="7857455" y="5772936"/>
              <a:chExt cx="1260516" cy="143455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542511-3816-DE4F-9D19-60FB851B35AE}"/>
                  </a:ext>
                </a:extLst>
              </p:cNvPr>
              <p:cNvSpPr txBox="1"/>
              <p:nvPr/>
            </p:nvSpPr>
            <p:spPr>
              <a:xfrm>
                <a:off x="7882871" y="5772936"/>
                <a:ext cx="6815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3470"/>
                    </a:solidFill>
                  </a:rPr>
                  <a:t>5px</a:t>
                </a:r>
                <a:endParaRPr lang="en-US" sz="2400" b="1" dirty="0">
                  <a:solidFill>
                    <a:srgbClr val="003470"/>
                  </a:solidFill>
                  <a:latin typeface="Courier" pitchFamily="2" charset="0"/>
                </a:endParaRPr>
              </a:p>
            </p:txBody>
          </p:sp>
          <p:sp>
            <p:nvSpPr>
              <p:cNvPr id="18" name="Circular Arrow 17">
                <a:extLst>
                  <a:ext uri="{FF2B5EF4-FFF2-40B4-BE49-F238E27FC236}">
                    <a16:creationId xmlns:a16="http://schemas.microsoft.com/office/drawing/2014/main" id="{AEF09E89-130B-9043-8D6B-2DEAE5D46256}"/>
                  </a:ext>
                </a:extLst>
              </p:cNvPr>
              <p:cNvSpPr/>
              <p:nvPr/>
            </p:nvSpPr>
            <p:spPr>
              <a:xfrm rot="20204869">
                <a:off x="7857455" y="5940868"/>
                <a:ext cx="1260516" cy="1266618"/>
              </a:xfrm>
              <a:prstGeom prst="circularArrow">
                <a:avLst>
                  <a:gd name="adj1" fmla="val 1411"/>
                  <a:gd name="adj2" fmla="val 1773775"/>
                  <a:gd name="adj3" fmla="val 20880751"/>
                  <a:gd name="adj4" fmla="val 1778823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776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F4DA-417B-AB4F-A712-B0503B1C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6C39-9D92-CF4B-9A2A-DF855C52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can we get all of these parts </a:t>
            </a:r>
          </a:p>
          <a:p>
            <a:pPr marL="0" indent="0" algn="ctr">
              <a:buNone/>
            </a:pPr>
            <a:r>
              <a:rPr lang="en-US" dirty="0"/>
              <a:t>to </a:t>
            </a:r>
            <a:r>
              <a:rPr lang="en-US" b="1" dirty="0"/>
              <a:t>work together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0B94E-AA1C-3A4A-84F0-9F6E6DC0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1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fish!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4669C9B-A339-7945-BA6F-5A2756412A63}"/>
              </a:ext>
            </a:extLst>
          </p:cNvPr>
          <p:cNvSpPr/>
          <p:nvPr/>
        </p:nvSpPr>
        <p:spPr>
          <a:xfrm>
            <a:off x="358829" y="5677366"/>
            <a:ext cx="8614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Fork: https://</a:t>
            </a:r>
            <a:r>
              <a:rPr lang="en-US" sz="3200" dirty="0" err="1"/>
              <a:t>repl.it</a:t>
            </a:r>
            <a:r>
              <a:rPr lang="en-US" sz="3200" dirty="0"/>
              <a:t>/@</a:t>
            </a:r>
            <a:r>
              <a:rPr lang="en-US" sz="3200" dirty="0" err="1"/>
              <a:t>JordanCrouser</a:t>
            </a:r>
            <a:r>
              <a:rPr lang="en-US" sz="3200" dirty="0"/>
              <a:t>/fish-demo</a:t>
            </a:r>
          </a:p>
        </p:txBody>
      </p:sp>
    </p:spTree>
    <p:extLst>
      <p:ext uri="{BB962C8B-B14F-4D97-AF65-F5344CB8AC3E}">
        <p14:creationId xmlns:p14="http://schemas.microsoft.com/office/powerpoint/2010/main" val="4040450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F4DA-417B-AB4F-A712-B0503B1C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6C39-9D92-CF4B-9A2A-DF855C52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So what did your team</a:t>
            </a:r>
          </a:p>
          <a:p>
            <a:pPr marL="0" indent="0" algn="ctr">
              <a:buNone/>
            </a:pPr>
            <a:r>
              <a:rPr lang="en-US" b="1" dirty="0"/>
              <a:t>come up with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0B94E-AA1C-3A4A-84F0-9F6E6DC0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CC87-A841-BF4A-B1DA-EEA01BB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F3FE-021C-1648-815B-5872F41C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36071" cy="4876800"/>
          </a:xfrm>
        </p:spPr>
        <p:txBody>
          <a:bodyPr>
            <a:normAutofit/>
          </a:bodyPr>
          <a:lstStyle/>
          <a:p>
            <a:r>
              <a:rPr lang="en-US" dirty="0"/>
              <a:t>Monday: Python packages (graphics)</a:t>
            </a:r>
          </a:p>
          <a:p>
            <a:pPr lvl="1"/>
            <a:r>
              <a:rPr lang="en-US" dirty="0"/>
              <a:t>A quick demo</a:t>
            </a:r>
          </a:p>
          <a:p>
            <a:pPr lvl="1"/>
            <a:r>
              <a:rPr lang="en-US" dirty="0"/>
              <a:t>Using python modules</a:t>
            </a:r>
          </a:p>
          <a:p>
            <a:pPr lvl="1"/>
            <a:r>
              <a:rPr lang="en-US" dirty="0"/>
              <a:t>Drawing pictures with </a:t>
            </a:r>
            <a:r>
              <a:rPr lang="en-US" b="1" dirty="0">
                <a:latin typeface="Courier" pitchFamily="2" charset="0"/>
              </a:rPr>
              <a:t>graphics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Questions about the Midterm (time permitting)</a:t>
            </a:r>
          </a:p>
          <a:p>
            <a:r>
              <a:rPr lang="en-US" dirty="0">
                <a:solidFill>
                  <a:schemeClr val="accent1"/>
                </a:solidFill>
              </a:rPr>
              <a:t>Wednesday: Life Skills #5/6: Code Diagrams &amp; Prototyping</a:t>
            </a:r>
          </a:p>
          <a:p>
            <a:r>
              <a:rPr lang="en-US" dirty="0">
                <a:solidFill>
                  <a:schemeClr val="accent1"/>
                </a:solidFill>
              </a:rPr>
              <a:t>Friday: Animation</a:t>
            </a:r>
          </a:p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Monday: Interaction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81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F4DA-417B-AB4F-A712-B0503B1C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AMA: midterm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6C39-9D92-CF4B-9A2A-DF855C52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Any lingering questions about </a:t>
            </a:r>
          </a:p>
          <a:p>
            <a:pPr marL="0" indent="0" algn="ctr">
              <a:buNone/>
            </a:pPr>
            <a:r>
              <a:rPr lang="en-US" dirty="0"/>
              <a:t>the Midterm?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0B94E-AA1C-3A4A-84F0-9F6E6DC0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CC87-A841-BF4A-B1DA-EEA01BB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F3FE-021C-1648-815B-5872F41C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36071" cy="4876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Monday: Python packages (graphics)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A quick demo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Using python modules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Drawing pictures with </a:t>
            </a:r>
            <a:r>
              <a:rPr lang="en-US" b="1" dirty="0">
                <a:solidFill>
                  <a:schemeClr val="accent1"/>
                </a:solidFill>
                <a:latin typeface="Courier" pitchFamily="2" charset="0"/>
              </a:rPr>
              <a:t>graphics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cs typeface="Arial" panose="020B0604020202020204" pitchFamily="34" charset="0"/>
              </a:rPr>
              <a:t>Questions about the Midterm (time permitting)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Wednesday: Life Skills #5/6: Code Diagrams &amp; Prototyping</a:t>
            </a:r>
          </a:p>
          <a:p>
            <a:r>
              <a:rPr lang="en-US" dirty="0">
                <a:solidFill>
                  <a:schemeClr val="accent1"/>
                </a:solidFill>
              </a:rPr>
              <a:t>Friday: Animation</a:t>
            </a:r>
          </a:p>
          <a:p>
            <a:r>
              <a:rPr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Monday: Interaction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14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7743-CCD5-AB4B-85EC-6CF45C8F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you may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B2AE3-1737-D144-9F2A-E04202EC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2F4AB-3257-594B-B4D6-5F6169FAE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6" b="5547"/>
          <a:stretch/>
        </p:blipFill>
        <p:spPr>
          <a:xfrm>
            <a:off x="0" y="1311960"/>
            <a:ext cx="9144000" cy="55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shTank.mov">
            <a:hlinkClick r:id="" action="ppaction://media"/>
            <a:extLst>
              <a:ext uri="{FF2B5EF4-FFF2-40B4-BE49-F238E27FC236}">
                <a16:creationId xmlns:a16="http://schemas.microsoft.com/office/drawing/2014/main" id="{B1F7466A-F82B-EF42-AC5A-208EC0497F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8782" y="865454"/>
            <a:ext cx="9561442" cy="62033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C67F9-4B37-4440-A504-2A43566F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in-office substitute</a:t>
            </a:r>
          </a:p>
        </p:txBody>
      </p:sp>
    </p:spTree>
    <p:extLst>
      <p:ext uri="{BB962C8B-B14F-4D97-AF65-F5344CB8AC3E}">
        <p14:creationId xmlns:p14="http://schemas.microsoft.com/office/powerpoint/2010/main" val="7956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F4DA-417B-AB4F-A712-B0503B1C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6C39-9D92-CF4B-9A2A-DF855C52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 you think they </a:t>
            </a:r>
            <a:r>
              <a:rPr lang="en-US" b="1" dirty="0"/>
              <a:t>built</a:t>
            </a:r>
            <a:r>
              <a:rPr lang="en-US" dirty="0"/>
              <a:t> that?</a:t>
            </a:r>
          </a:p>
          <a:p>
            <a:pPr marL="0" indent="0" algn="ctr">
              <a:buNone/>
            </a:pPr>
            <a:r>
              <a:rPr lang="en-US" dirty="0"/>
              <a:t>What </a:t>
            </a:r>
            <a:r>
              <a:rPr lang="en-US" b="1" dirty="0"/>
              <a:t>components</a:t>
            </a:r>
            <a:r>
              <a:rPr lang="en-US" dirty="0"/>
              <a:t> did they need?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0B94E-AA1C-3A4A-84F0-9F6E6DC0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images we draw are composed of marks: like ink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F9D52E-E93B-4E4F-BA72-030AA7D9AF6C}"/>
              </a:ext>
            </a:extLst>
          </p:cNvPr>
          <p:cNvSpPr txBox="1"/>
          <p:nvPr/>
        </p:nvSpPr>
        <p:spPr>
          <a:xfrm>
            <a:off x="5652051" y="647700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…this is what today will be about</a:t>
            </a:r>
          </a:p>
        </p:txBody>
      </p:sp>
    </p:spTree>
    <p:extLst>
      <p:ext uri="{BB962C8B-B14F-4D97-AF65-F5344CB8AC3E}">
        <p14:creationId xmlns:p14="http://schemas.microsoft.com/office/powerpoint/2010/main" val="17361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Make it move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EFD52-BDF0-6D41-824E-3B40C188A374}"/>
              </a:ext>
            </a:extLst>
          </p:cNvPr>
          <p:cNvSpPr txBox="1"/>
          <p:nvPr/>
        </p:nvSpPr>
        <p:spPr>
          <a:xfrm>
            <a:off x="6433001" y="647700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…more about this Friday</a:t>
            </a:r>
          </a:p>
        </p:txBody>
      </p:sp>
    </p:spTree>
    <p:extLst>
      <p:ext uri="{BB962C8B-B14F-4D97-AF65-F5344CB8AC3E}">
        <p14:creationId xmlns:p14="http://schemas.microsoft.com/office/powerpoint/2010/main" val="167777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5068-E38F-CB43-98DC-00A6B86D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Get input from the user and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DCAD-9AA6-EA46-A5AD-B83D473C4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9DF8C-2654-6F48-8FDD-B2ABAE6963BB}"/>
              </a:ext>
            </a:extLst>
          </p:cNvPr>
          <p:cNvSpPr txBox="1"/>
          <p:nvPr/>
        </p:nvSpPr>
        <p:spPr>
          <a:xfrm>
            <a:off x="6282689" y="6477000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…more about this Monday</a:t>
            </a:r>
          </a:p>
        </p:txBody>
      </p:sp>
    </p:spTree>
    <p:extLst>
      <p:ext uri="{BB962C8B-B14F-4D97-AF65-F5344CB8AC3E}">
        <p14:creationId xmlns:p14="http://schemas.microsoft.com/office/powerpoint/2010/main" val="3136343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27839</TotalTime>
  <Words>578</Words>
  <Application>Microsoft Macintosh PowerPoint</Application>
  <PresentationFormat>On-screen Show (4:3)</PresentationFormat>
  <Paragraphs>124</Paragraphs>
  <Slides>31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Courier</vt:lpstr>
      <vt:lpstr>Lucida Grande</vt:lpstr>
      <vt:lpstr>Wingdings</vt:lpstr>
      <vt:lpstr>Smith Lecture Notes</vt:lpstr>
      <vt:lpstr>Lecture 27: the graphics module</vt:lpstr>
      <vt:lpstr>Announcements</vt:lpstr>
      <vt:lpstr>Outline</vt:lpstr>
      <vt:lpstr>Some of you may know…</vt:lpstr>
      <vt:lpstr>My in-office substitute</vt:lpstr>
      <vt:lpstr>Discussion</vt:lpstr>
      <vt:lpstr>1. Draw stuff</vt:lpstr>
      <vt:lpstr>2. Make it move</vt:lpstr>
      <vt:lpstr>3. Get input from the user and react</vt:lpstr>
      <vt:lpstr>Hmm…</vt:lpstr>
      <vt:lpstr>The graphics module*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First “graphical primitives”</vt:lpstr>
      <vt:lpstr>First “graphical primitives”</vt:lpstr>
      <vt:lpstr>First “graphical primitives”</vt:lpstr>
      <vt:lpstr>First “graphical primitives”</vt:lpstr>
      <vt:lpstr>Filling an object with color</vt:lpstr>
      <vt:lpstr>What if we want a more specific color?</vt:lpstr>
      <vt:lpstr>Okay, let’s make a fish!</vt:lpstr>
      <vt:lpstr>Discussion</vt:lpstr>
      <vt:lpstr>Making a fish!</vt:lpstr>
      <vt:lpstr>Discussion</vt:lpstr>
      <vt:lpstr>AMA: midterm edition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339</cp:revision>
  <cp:lastPrinted>2020-11-09T14:13:37Z</cp:lastPrinted>
  <dcterms:created xsi:type="dcterms:W3CDTF">2018-06-21T16:17:33Z</dcterms:created>
  <dcterms:modified xsi:type="dcterms:W3CDTF">2020-11-09T14:14:35Z</dcterms:modified>
</cp:coreProperties>
</file>